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7200900" cy="10261600"/>
  <p:notesSz cx="6735763" cy="9866313"/>
  <p:defaultTextStyle>
    <a:defPPr>
      <a:defRPr lang="ja-JP"/>
    </a:defPPr>
    <a:lvl1pPr marL="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8897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779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669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5587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9448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9338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92276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9117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9900"/>
    <a:srgbClr val="FF0000"/>
    <a:srgbClr val="00FF00"/>
    <a:srgbClr val="FF0066"/>
    <a:srgbClr val="00CC00"/>
    <a:srgbClr val="886A34"/>
    <a:srgbClr val="A17D3D"/>
    <a:srgbClr val="009900"/>
    <a:srgbClr val="BF99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9" d="100"/>
          <a:sy n="89" d="100"/>
        </p:scale>
        <p:origin x="1230" y="66"/>
      </p:cViewPr>
      <p:guideLst>
        <p:guide orient="horz" pos="323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187749"/>
            <a:ext cx="6120765" cy="219959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814907"/>
            <a:ext cx="5040630" cy="26224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2020/10/27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43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2020/10/27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13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915489" y="548712"/>
            <a:ext cx="1215152" cy="1167257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70034" y="548712"/>
            <a:ext cx="3525441" cy="1167257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2020/10/27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08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2020/10/27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22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2" y="6594028"/>
            <a:ext cx="6120765" cy="203806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2" y="4349305"/>
            <a:ext cx="6120765" cy="224472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8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7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66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5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4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2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1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2020/10/27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61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70034" y="3192498"/>
            <a:ext cx="2370296" cy="90287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760346" y="3192498"/>
            <a:ext cx="2370296" cy="90287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2020/10/27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56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0940"/>
            <a:ext cx="6480810" cy="17102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6" y="2296983"/>
            <a:ext cx="3181648" cy="9572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97" indent="0">
              <a:buNone/>
              <a:defRPr sz="2200" b="1"/>
            </a:lvl2pPr>
            <a:lvl3pPr marL="997793" indent="0">
              <a:buNone/>
              <a:defRPr sz="2000" b="1"/>
            </a:lvl3pPr>
            <a:lvl4pPr marL="1496690" indent="0">
              <a:buNone/>
              <a:defRPr sz="1700" b="1"/>
            </a:lvl4pPr>
            <a:lvl5pPr marL="1995587" indent="0">
              <a:buNone/>
              <a:defRPr sz="1700" b="1"/>
            </a:lvl5pPr>
            <a:lvl6pPr marL="2494483" indent="0">
              <a:buNone/>
              <a:defRPr sz="1700" b="1"/>
            </a:lvl6pPr>
            <a:lvl7pPr marL="2993380" indent="0">
              <a:buNone/>
              <a:defRPr sz="1700" b="1"/>
            </a:lvl7pPr>
            <a:lvl8pPr marL="3492276" indent="0">
              <a:buNone/>
              <a:defRPr sz="1700" b="1"/>
            </a:lvl8pPr>
            <a:lvl9pPr marL="3991173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6" y="3254257"/>
            <a:ext cx="3181648" cy="59122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8" y="2296983"/>
            <a:ext cx="3182898" cy="9572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97" indent="0">
              <a:buNone/>
              <a:defRPr sz="2200" b="1"/>
            </a:lvl2pPr>
            <a:lvl3pPr marL="997793" indent="0">
              <a:buNone/>
              <a:defRPr sz="2000" b="1"/>
            </a:lvl3pPr>
            <a:lvl4pPr marL="1496690" indent="0">
              <a:buNone/>
              <a:defRPr sz="1700" b="1"/>
            </a:lvl4pPr>
            <a:lvl5pPr marL="1995587" indent="0">
              <a:buNone/>
              <a:defRPr sz="1700" b="1"/>
            </a:lvl5pPr>
            <a:lvl6pPr marL="2494483" indent="0">
              <a:buNone/>
              <a:defRPr sz="1700" b="1"/>
            </a:lvl6pPr>
            <a:lvl7pPr marL="2993380" indent="0">
              <a:buNone/>
              <a:defRPr sz="1700" b="1"/>
            </a:lvl7pPr>
            <a:lvl8pPr marL="3492276" indent="0">
              <a:buNone/>
              <a:defRPr sz="1700" b="1"/>
            </a:lvl8pPr>
            <a:lvl9pPr marL="3991173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8" y="3254257"/>
            <a:ext cx="3182898" cy="59122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2020/10/27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88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2020/10/27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64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2020/10/27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67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08564"/>
            <a:ext cx="2369047" cy="173877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2" y="408564"/>
            <a:ext cx="4025504" cy="8757992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5" y="2147336"/>
            <a:ext cx="2369047" cy="7019221"/>
          </a:xfrm>
        </p:spPr>
        <p:txBody>
          <a:bodyPr/>
          <a:lstStyle>
            <a:lvl1pPr marL="0" indent="0">
              <a:buNone/>
              <a:defRPr sz="1500"/>
            </a:lvl1pPr>
            <a:lvl2pPr marL="498897" indent="0">
              <a:buNone/>
              <a:defRPr sz="1300"/>
            </a:lvl2pPr>
            <a:lvl3pPr marL="997793" indent="0">
              <a:buNone/>
              <a:defRPr sz="1100"/>
            </a:lvl3pPr>
            <a:lvl4pPr marL="1496690" indent="0">
              <a:buNone/>
              <a:defRPr sz="1000"/>
            </a:lvl4pPr>
            <a:lvl5pPr marL="1995587" indent="0">
              <a:buNone/>
              <a:defRPr sz="1000"/>
            </a:lvl5pPr>
            <a:lvl6pPr marL="2494483" indent="0">
              <a:buNone/>
              <a:defRPr sz="1000"/>
            </a:lvl6pPr>
            <a:lvl7pPr marL="2993380" indent="0">
              <a:buNone/>
              <a:defRPr sz="1000"/>
            </a:lvl7pPr>
            <a:lvl8pPr marL="3492276" indent="0">
              <a:buNone/>
              <a:defRPr sz="1000"/>
            </a:lvl8pPr>
            <a:lvl9pPr marL="399117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2020/10/27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17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183121"/>
            <a:ext cx="4320540" cy="8480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16893"/>
            <a:ext cx="4320540" cy="6156960"/>
          </a:xfrm>
        </p:spPr>
        <p:txBody>
          <a:bodyPr/>
          <a:lstStyle>
            <a:lvl1pPr marL="0" indent="0">
              <a:buNone/>
              <a:defRPr sz="3500"/>
            </a:lvl1pPr>
            <a:lvl2pPr marL="498897" indent="0">
              <a:buNone/>
              <a:defRPr sz="3100"/>
            </a:lvl2pPr>
            <a:lvl3pPr marL="997793" indent="0">
              <a:buNone/>
              <a:defRPr sz="2600"/>
            </a:lvl3pPr>
            <a:lvl4pPr marL="1496690" indent="0">
              <a:buNone/>
              <a:defRPr sz="2200"/>
            </a:lvl4pPr>
            <a:lvl5pPr marL="1995587" indent="0">
              <a:buNone/>
              <a:defRPr sz="2200"/>
            </a:lvl5pPr>
            <a:lvl6pPr marL="2494483" indent="0">
              <a:buNone/>
              <a:defRPr sz="2200"/>
            </a:lvl6pPr>
            <a:lvl7pPr marL="2993380" indent="0">
              <a:buNone/>
              <a:defRPr sz="2200"/>
            </a:lvl7pPr>
            <a:lvl8pPr marL="3492276" indent="0">
              <a:buNone/>
              <a:defRPr sz="2200"/>
            </a:lvl8pPr>
            <a:lvl9pPr marL="3991173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031129"/>
            <a:ext cx="4320540" cy="1204312"/>
          </a:xfrm>
        </p:spPr>
        <p:txBody>
          <a:bodyPr/>
          <a:lstStyle>
            <a:lvl1pPr marL="0" indent="0">
              <a:buNone/>
              <a:defRPr sz="1500"/>
            </a:lvl1pPr>
            <a:lvl2pPr marL="498897" indent="0">
              <a:buNone/>
              <a:defRPr sz="1300"/>
            </a:lvl2pPr>
            <a:lvl3pPr marL="997793" indent="0">
              <a:buNone/>
              <a:defRPr sz="1100"/>
            </a:lvl3pPr>
            <a:lvl4pPr marL="1496690" indent="0">
              <a:buNone/>
              <a:defRPr sz="1000"/>
            </a:lvl4pPr>
            <a:lvl5pPr marL="1995587" indent="0">
              <a:buNone/>
              <a:defRPr sz="1000"/>
            </a:lvl5pPr>
            <a:lvl6pPr marL="2494483" indent="0">
              <a:buNone/>
              <a:defRPr sz="1000"/>
            </a:lvl6pPr>
            <a:lvl7pPr marL="2993380" indent="0">
              <a:buNone/>
              <a:defRPr sz="1000"/>
            </a:lvl7pPr>
            <a:lvl8pPr marL="3492276" indent="0">
              <a:buNone/>
              <a:defRPr sz="1000"/>
            </a:lvl8pPr>
            <a:lvl9pPr marL="399117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2020/10/27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09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0940"/>
            <a:ext cx="6480810" cy="1710267"/>
          </a:xfrm>
          <a:prstGeom prst="rect">
            <a:avLst/>
          </a:prstGeom>
        </p:spPr>
        <p:txBody>
          <a:bodyPr vert="horz" lIns="99779" tIns="49890" rIns="99779" bIns="4989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94375"/>
            <a:ext cx="6480810" cy="6772181"/>
          </a:xfrm>
          <a:prstGeom prst="rect">
            <a:avLst/>
          </a:prstGeom>
        </p:spPr>
        <p:txBody>
          <a:bodyPr vert="horz" lIns="99779" tIns="49890" rIns="99779" bIns="4989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510984"/>
            <a:ext cx="1680210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D370-8DCD-4C81-8528-2CACE7AEA1AE}" type="datetimeFigureOut">
              <a:rPr kumimoji="1" lang="ja-JP" altLang="en-US" smtClean="0"/>
              <a:t>2020/10/27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510984"/>
            <a:ext cx="2280285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510984"/>
            <a:ext cx="1680210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40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7793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172" indent="-374172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707" indent="-311810" algn="l" defTabSz="9977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242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138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035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932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828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725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621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897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79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69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587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48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38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276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17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5" t="4030" r="15051" b="8027"/>
          <a:stretch/>
        </p:blipFill>
        <p:spPr>
          <a:xfrm rot="3364400">
            <a:off x="6033484" y="1830980"/>
            <a:ext cx="897582" cy="112838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5" t="4030" r="15051" b="8027"/>
          <a:stretch/>
        </p:blipFill>
        <p:spPr>
          <a:xfrm rot="21297057">
            <a:off x="195902" y="1934037"/>
            <a:ext cx="911857" cy="1146332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160668" y="112253"/>
            <a:ext cx="5364523" cy="1415171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5625355" y="112252"/>
            <a:ext cx="1445393" cy="1415171"/>
          </a:xfrm>
          <a:prstGeom prst="rect">
            <a:avLst/>
          </a:prstGeom>
          <a:solidFill>
            <a:srgbClr val="FF0000"/>
          </a:solidFill>
          <a:ln w="28575" cmpd="dbl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10"/>
          <p:cNvSpPr txBox="1"/>
          <p:nvPr/>
        </p:nvSpPr>
        <p:spPr>
          <a:xfrm>
            <a:off x="231057" y="303582"/>
            <a:ext cx="3221395" cy="57195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kern="10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entury"/>
                <a:ea typeface="ＭＳ 明朝"/>
                <a:cs typeface="Times New Roman"/>
              </a:rPr>
              <a:t>Rehabilitation</a:t>
            </a:r>
            <a:endParaRPr lang="ja-JP" sz="1050" kern="1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 rot="21095561">
            <a:off x="131291" y="250190"/>
            <a:ext cx="3269615" cy="62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2800" b="1" kern="1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/>
                <a:ea typeface="HGP創英ﾌﾟﾚｾﾞﾝｽEB"/>
                <a:cs typeface="Andalus"/>
              </a:rPr>
              <a:t>リハサロン鳥越通信</a:t>
            </a:r>
            <a:endParaRPr lang="ja-JP" sz="1050" b="1" kern="1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5707529" y="192324"/>
            <a:ext cx="1281042" cy="1290819"/>
          </a:xfrm>
          <a:prstGeom prst="roundRect">
            <a:avLst>
              <a:gd name="adj" fmla="val 1235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テキスト ボックス 11"/>
          <p:cNvSpPr txBox="1"/>
          <p:nvPr/>
        </p:nvSpPr>
        <p:spPr>
          <a:xfrm>
            <a:off x="2842929" y="946462"/>
            <a:ext cx="2544322" cy="57195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3600" kern="10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entury"/>
                <a:ea typeface="ＭＳ 明朝"/>
                <a:cs typeface="Times New Roman"/>
              </a:rPr>
              <a:t>And Salon </a:t>
            </a:r>
            <a:endParaRPr lang="ja-JP" sz="1050" kern="1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741078" y="665550"/>
            <a:ext cx="4091305" cy="93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5600" b="1" kern="1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/>
                <a:ea typeface="FangSong"/>
                <a:cs typeface="Andalus"/>
              </a:rPr>
              <a:t>Letter</a:t>
            </a:r>
            <a:r>
              <a:rPr lang="en-US" sz="2400" b="1" kern="1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/>
                <a:ea typeface="FangSong"/>
                <a:cs typeface="Andalus"/>
              </a:rPr>
              <a:t> </a:t>
            </a:r>
            <a:r>
              <a:rPr lang="ja-JP" sz="2800" b="1" kern="1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angSong"/>
                <a:ea typeface="ＭＳ 明朝"/>
                <a:cs typeface="Andalus"/>
              </a:rPr>
              <a:t>～手紙～</a:t>
            </a:r>
            <a:endParaRPr lang="ja-JP" sz="1050" b="1" kern="1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  <p:sp>
        <p:nvSpPr>
          <p:cNvPr id="23" name="テキスト ボックス 31"/>
          <p:cNvSpPr txBox="1">
            <a:spLocks noChangeArrowheads="1"/>
          </p:cNvSpPr>
          <p:nvPr/>
        </p:nvSpPr>
        <p:spPr bwMode="auto">
          <a:xfrm>
            <a:off x="5632563" y="378272"/>
            <a:ext cx="1393439" cy="81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令和</a:t>
            </a:r>
            <a:r>
              <a:rPr lang="ja-JP" altLang="en-US" sz="14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２</a:t>
            </a: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冬</a:t>
            </a:r>
            <a:r>
              <a:rPr kumimoji="1" lang="ja-JP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号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（№</a:t>
            </a:r>
            <a:r>
              <a:rPr lang="en-US" altLang="ja-JP" sz="16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6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3</a:t>
            </a: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）</a:t>
            </a:r>
            <a:endParaRPr kumimoji="1" lang="ja-JP" altLang="ja-JP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989922" y="1842185"/>
            <a:ext cx="54420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0" dirty="0" smtClean="0">
                <a:solidFill>
                  <a:srgbClr val="FF0066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令和２年酉の市</a:t>
            </a:r>
            <a:endParaRPr lang="ja-JP" altLang="en-US" sz="6000" dirty="0">
              <a:solidFill>
                <a:srgbClr val="FFC000"/>
              </a:solidFill>
              <a:effectLst/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1066458" y="2855548"/>
            <a:ext cx="5020899" cy="320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1707988" y="2915178"/>
            <a:ext cx="40089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rgbClr val="0070C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一の酉「</a:t>
            </a:r>
            <a:r>
              <a:rPr lang="en-US" altLang="ja-JP" sz="2800" dirty="0" smtClean="0">
                <a:solidFill>
                  <a:srgbClr val="0070C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11</a:t>
            </a:r>
            <a:r>
              <a:rPr lang="ja-JP" altLang="en-US" sz="2800" dirty="0" smtClean="0">
                <a:solidFill>
                  <a:srgbClr val="0070C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月</a:t>
            </a:r>
            <a:r>
              <a:rPr lang="en-US" altLang="ja-JP" sz="2800" dirty="0">
                <a:solidFill>
                  <a:srgbClr val="0070C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2</a:t>
            </a:r>
            <a:r>
              <a:rPr lang="ja-JP" altLang="en-US" sz="2800" dirty="0" smtClean="0">
                <a:solidFill>
                  <a:srgbClr val="0070C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日」</a:t>
            </a:r>
            <a:endParaRPr lang="ja-JP" altLang="en-US" sz="2800" dirty="0">
              <a:solidFill>
                <a:srgbClr val="0070C0"/>
              </a:solidFill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r>
              <a:rPr lang="ja-JP" altLang="en-US" sz="2800" dirty="0" smtClean="0">
                <a:solidFill>
                  <a:srgbClr val="00CC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　</a:t>
            </a:r>
            <a:r>
              <a:rPr lang="ja-JP" altLang="en-US" sz="2800" dirty="0">
                <a:solidFill>
                  <a:srgbClr val="FF99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　</a:t>
            </a:r>
            <a:r>
              <a:rPr lang="ja-JP" altLang="en-US" sz="2800" dirty="0" smtClean="0">
                <a:solidFill>
                  <a:srgbClr val="FF99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二の酉「</a:t>
            </a:r>
            <a:r>
              <a:rPr lang="en-US" altLang="ja-JP" sz="2800" dirty="0" smtClean="0">
                <a:solidFill>
                  <a:srgbClr val="FF99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11</a:t>
            </a:r>
            <a:r>
              <a:rPr lang="ja-JP" altLang="en-US" sz="2800" dirty="0">
                <a:solidFill>
                  <a:srgbClr val="FF99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月</a:t>
            </a:r>
            <a:r>
              <a:rPr lang="en-US" altLang="ja-JP" sz="2800" dirty="0" smtClean="0">
                <a:solidFill>
                  <a:srgbClr val="FF99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14</a:t>
            </a:r>
            <a:r>
              <a:rPr lang="ja-JP" altLang="en-US" sz="2800" dirty="0" smtClean="0">
                <a:solidFill>
                  <a:srgbClr val="FF99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日」</a:t>
            </a:r>
            <a:r>
              <a:rPr lang="ja-JP" altLang="en-US" sz="2800" dirty="0" smtClean="0">
                <a:solidFill>
                  <a:srgbClr val="FF00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　</a:t>
            </a:r>
            <a:endParaRPr lang="en-US" altLang="ja-JP" sz="2800" dirty="0" smtClean="0">
              <a:solidFill>
                <a:srgbClr val="FF0000"/>
              </a:solidFill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r>
              <a:rPr lang="ja-JP" altLang="en-US" sz="2800" dirty="0" smtClean="0">
                <a:solidFill>
                  <a:srgbClr val="FFC0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　　　　</a:t>
            </a:r>
            <a:r>
              <a:rPr lang="ja-JP" altLang="en-US" sz="2800" dirty="0" smtClean="0">
                <a:solidFill>
                  <a:srgbClr val="FF00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三の酉「</a:t>
            </a:r>
            <a:r>
              <a:rPr lang="en-US" altLang="ja-JP" sz="2800" dirty="0" smtClean="0">
                <a:solidFill>
                  <a:srgbClr val="FF00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11</a:t>
            </a:r>
            <a:r>
              <a:rPr lang="ja-JP" altLang="en-US" sz="2800" dirty="0">
                <a:solidFill>
                  <a:srgbClr val="FF00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月</a:t>
            </a:r>
            <a:r>
              <a:rPr lang="en-US" altLang="ja-JP" sz="2800" dirty="0" smtClean="0">
                <a:solidFill>
                  <a:srgbClr val="FF00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26</a:t>
            </a:r>
            <a:r>
              <a:rPr lang="ja-JP" altLang="en-US" sz="2800" dirty="0" smtClean="0">
                <a:solidFill>
                  <a:srgbClr val="FF00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日」</a:t>
            </a:r>
            <a:endParaRPr lang="ja-JP" altLang="en-US" sz="2800" dirty="0">
              <a:solidFill>
                <a:srgbClr val="FF0000"/>
              </a:solidFill>
              <a:effectLst/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60668" y="1625144"/>
            <a:ext cx="6910080" cy="8451877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0" name="Picture 6" descr="七五三のイラスト「千歳飴」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151" y="192324"/>
            <a:ext cx="724908" cy="88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64" y="4318822"/>
            <a:ext cx="5499329" cy="4124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正方形/長方形 31"/>
          <p:cNvSpPr/>
          <p:nvPr/>
        </p:nvSpPr>
        <p:spPr>
          <a:xfrm>
            <a:off x="347354" y="8471368"/>
            <a:ext cx="64517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800" b="1" dirty="0" smtClean="0">
                <a:solidFill>
                  <a:srgbClr val="00206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縁起物の熊手は、鷲が獲物をわしづかみする</a:t>
            </a:r>
            <a:endParaRPr lang="en-US" altLang="ja-JP" sz="1800" b="1" dirty="0" smtClean="0">
              <a:solidFill>
                <a:srgbClr val="002060"/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algn="ctr"/>
            <a:r>
              <a:rPr lang="ja-JP" altLang="en-US" sz="1800" b="1" dirty="0" smtClean="0">
                <a:solidFill>
                  <a:srgbClr val="00206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爪の形を模したといわれ、福徳をかき集める</a:t>
            </a:r>
            <a:endParaRPr lang="en-US" altLang="ja-JP" sz="1800" b="1" dirty="0" smtClean="0">
              <a:solidFill>
                <a:srgbClr val="002060"/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algn="ctr"/>
            <a:r>
              <a:rPr lang="ja-JP" altLang="en-US" sz="1800" b="1" dirty="0" smtClean="0">
                <a:solidFill>
                  <a:srgbClr val="00206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鷲</a:t>
            </a:r>
            <a:r>
              <a:rPr lang="ja-JP" altLang="en-US" sz="1800" b="1" dirty="0" err="1" smtClean="0">
                <a:solidFill>
                  <a:srgbClr val="00206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づ</a:t>
            </a:r>
            <a:r>
              <a:rPr lang="ja-JP" altLang="en-US" sz="1800" b="1" dirty="0" smtClean="0">
                <a:solidFill>
                  <a:srgbClr val="00206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かむ、という意味が込められています。</a:t>
            </a:r>
            <a:endParaRPr lang="en-US" altLang="ja-JP" sz="1800" b="1" dirty="0" smtClean="0">
              <a:solidFill>
                <a:srgbClr val="002060"/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algn="ctr"/>
            <a:r>
              <a:rPr lang="ja-JP" altLang="en-US" sz="1800" b="1" dirty="0" smtClean="0">
                <a:solidFill>
                  <a:srgbClr val="00206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三の酉まである年は火事</a:t>
            </a:r>
            <a:r>
              <a:rPr lang="ja-JP" altLang="en-US" sz="1800" b="1" dirty="0">
                <a:solidFill>
                  <a:srgbClr val="00206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が</a:t>
            </a:r>
            <a:r>
              <a:rPr lang="ja-JP" altLang="en-US" sz="1800" b="1" dirty="0" smtClean="0">
                <a:solidFill>
                  <a:srgbClr val="00206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多いそうなので、</a:t>
            </a:r>
            <a:endParaRPr lang="en-US" altLang="ja-JP" sz="1800" b="1" dirty="0">
              <a:solidFill>
                <a:srgbClr val="002060"/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algn="ctr"/>
            <a:r>
              <a:rPr lang="ja-JP" altLang="en-US" sz="1800" b="1" dirty="0">
                <a:solidFill>
                  <a:srgbClr val="00206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　</a:t>
            </a:r>
            <a:r>
              <a:rPr lang="ja-JP" altLang="en-US" sz="1800" b="1" dirty="0" smtClean="0">
                <a:solidFill>
                  <a:srgbClr val="00206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これからの季節、火の用心を心掛けましょう。</a:t>
            </a:r>
            <a:endParaRPr lang="en-US" altLang="ja-JP" sz="1800" b="1" dirty="0" smtClean="0">
              <a:solidFill>
                <a:srgbClr val="002060"/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 flipV="1">
            <a:off x="1066458" y="1891092"/>
            <a:ext cx="5020899" cy="320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9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6" descr="湯気・水蒸気のイラス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0376">
            <a:off x="5967393" y="6207157"/>
            <a:ext cx="318831" cy="31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正方形/長方形 65"/>
          <p:cNvSpPr/>
          <p:nvPr/>
        </p:nvSpPr>
        <p:spPr>
          <a:xfrm>
            <a:off x="124539" y="162247"/>
            <a:ext cx="6903791" cy="8083003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141151" y="8344748"/>
            <a:ext cx="6903791" cy="124098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83197" y="8741588"/>
            <a:ext cx="1933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介護予防運動デイサービス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898179" y="8610377"/>
            <a:ext cx="2577404" cy="39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リハサロン鳥越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141152" y="9051025"/>
            <a:ext cx="4543425" cy="27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〒111-0054 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東京都台東区鳥越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丁目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27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－８　マストライフ鳥越１Ｆ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183197" y="8425379"/>
            <a:ext cx="3381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介護保険事業所指定番号：</a:t>
            </a:r>
            <a:r>
              <a:rPr kumimoji="1" lang="en-US" altLang="ja-JP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1370603308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1026" name="Text Box 19"/>
          <p:cNvSpPr txBox="1">
            <a:spLocks noChangeArrowheads="1"/>
          </p:cNvSpPr>
          <p:nvPr/>
        </p:nvSpPr>
        <p:spPr bwMode="auto">
          <a:xfrm>
            <a:off x="4761725" y="8435853"/>
            <a:ext cx="1997075" cy="24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TEL:03-5823-4777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4771019" y="8705005"/>
            <a:ext cx="1997075" cy="22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FAX:03-5823-4779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28" name="Text Box 20"/>
          <p:cNvSpPr txBox="1">
            <a:spLocks noChangeArrowheads="1"/>
          </p:cNvSpPr>
          <p:nvPr/>
        </p:nvSpPr>
        <p:spPr bwMode="auto">
          <a:xfrm>
            <a:off x="4776319" y="9043860"/>
            <a:ext cx="400756" cy="23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HP</a:t>
            </a:r>
            <a:endParaRPr kumimoji="1" lang="ja-JP" altLang="ja-JP" sz="9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1034" name="Text Box 34"/>
          <p:cNvSpPr txBox="1">
            <a:spLocks noChangeArrowheads="1"/>
          </p:cNvSpPr>
          <p:nvPr/>
        </p:nvSpPr>
        <p:spPr bwMode="auto">
          <a:xfrm>
            <a:off x="1701967" y="9716136"/>
            <a:ext cx="1035488" cy="21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株式会社</a:t>
            </a:r>
            <a:endParaRPr kumimoji="1" lang="ja-JP" altLang="ja-JP" sz="16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1040" name="直線コネクタ 1039"/>
          <p:cNvCxnSpPr/>
          <p:nvPr/>
        </p:nvCxnSpPr>
        <p:spPr>
          <a:xfrm>
            <a:off x="241072" y="9000225"/>
            <a:ext cx="4343587" cy="1590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14"/>
          <p:cNvSpPr txBox="1">
            <a:spLocks noChangeArrowheads="1"/>
          </p:cNvSpPr>
          <p:nvPr/>
        </p:nvSpPr>
        <p:spPr bwMode="auto">
          <a:xfrm>
            <a:off x="504104" y="9305534"/>
            <a:ext cx="151424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担当者：阿邊・</a:t>
            </a:r>
            <a:r>
              <a:rPr lang="ja-JP" altLang="en-US" sz="11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古屋</a:t>
            </a:r>
            <a:endParaRPr kumimoji="1" lang="ja-JP" altLang="ja-JP" sz="11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5056506" y="9014604"/>
            <a:ext cx="2003777" cy="29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" panose="02040604050505020304" pitchFamily="18" charset="0"/>
                <a:ea typeface="Meiryo UI" pitchFamily="50" charset="-128"/>
                <a:cs typeface="ＭＳ Ｐゴシック" pitchFamily="50" charset="-128"/>
              </a:rPr>
              <a:t>http://www.rehasalon.com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5051003" y="9247498"/>
            <a:ext cx="1400250" cy="2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200" b="1" dirty="0" smtClean="0">
                <a:solidFill>
                  <a:srgbClr val="0070C0"/>
                </a:solidFill>
                <a:latin typeface="Century" panose="02040604050505020304" pitchFamily="18" charset="0"/>
                <a:ea typeface="ＭＳ Ｐゴシック" pitchFamily="50" charset="-128"/>
                <a:cs typeface="ＭＳ Ｐゴシック" pitchFamily="50" charset="-128"/>
              </a:rPr>
              <a:t>w-ito</a:t>
            </a:r>
            <a:r>
              <a:rPr kumimoji="1" lang="en-US" altLang="ja-JP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" panose="02040604050505020304" pitchFamily="18" charset="0"/>
                <a:ea typeface="ＭＳ Ｐゴシック" pitchFamily="50" charset="-128"/>
                <a:cs typeface="ＭＳ Ｐゴシック" pitchFamily="50" charset="-128"/>
              </a:rPr>
              <a:t>@sic-tky.com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74" name="Text Box 20"/>
          <p:cNvSpPr txBox="1">
            <a:spLocks noChangeArrowheads="1"/>
          </p:cNvSpPr>
          <p:nvPr/>
        </p:nvSpPr>
        <p:spPr bwMode="auto">
          <a:xfrm>
            <a:off x="4721273" y="9256779"/>
            <a:ext cx="438064" cy="23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mail</a:t>
            </a:r>
            <a:endParaRPr kumimoji="1" lang="ja-JP" altLang="ja-JP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964313" y="273044"/>
            <a:ext cx="5163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◇インフルエンザ予防対策◇</a:t>
            </a:r>
            <a:endParaRPr lang="en-US" altLang="ja-JP" sz="3200" b="1" u="sng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3" name="図 42" descr="改3_SalonOldies英和logo_idea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60" y="9719836"/>
            <a:ext cx="1868345" cy="24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図 44" descr="改3_SalonOldies英和logo_idea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97" y="9702228"/>
            <a:ext cx="404959" cy="23619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テキスト ボックス 46"/>
          <p:cNvSpPr txBox="1"/>
          <p:nvPr/>
        </p:nvSpPr>
        <p:spPr>
          <a:xfrm>
            <a:off x="1491552" y="5746155"/>
            <a:ext cx="409750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・手を石鹸で</a:t>
            </a:r>
            <a:r>
              <a:rPr lang="ja-JP" altLang="en-US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丁寧に</a:t>
            </a:r>
            <a:r>
              <a:rPr kumimoji="1" lang="ja-JP" altLang="en-US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洗いましょう</a:t>
            </a:r>
            <a:endParaRPr kumimoji="1" lang="en-US" altLang="ja-JP" b="1" u="sng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775799" y="7801922"/>
            <a:ext cx="31469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・適切な湿度を</a:t>
            </a:r>
            <a:r>
              <a:rPr lang="ja-JP" altLang="en-US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保</a:t>
            </a:r>
            <a:r>
              <a:rPr lang="ja-JP" altLang="en-US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</a:t>
            </a:r>
            <a:r>
              <a:rPr kumimoji="1" lang="ja-JP" altLang="en-US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ましょう</a:t>
            </a:r>
            <a:endParaRPr kumimoji="1" lang="en-US" altLang="ja-JP" b="1" u="sng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22727" y="3544109"/>
            <a:ext cx="32401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kumimoji="1" lang="ja-JP" altLang="en-US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マスクを正しく着用しましょう</a:t>
            </a:r>
            <a:endParaRPr kumimoji="1" lang="en-US" altLang="ja-JP" b="1" u="sng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775799" y="3533998"/>
            <a:ext cx="293956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・予防接種を受けましょう</a:t>
            </a:r>
            <a:endParaRPr kumimoji="1" lang="en-US" altLang="ja-JP" b="1" u="sng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08479" y="7807358"/>
            <a:ext cx="338814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・十分な</a:t>
            </a:r>
            <a:r>
              <a:rPr kumimoji="1" lang="ja-JP" altLang="en-US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栄養</a:t>
            </a:r>
            <a:r>
              <a:rPr lang="ja-JP" altLang="en-US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kumimoji="1" lang="ja-JP" altLang="en-US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摂りましょう</a:t>
            </a:r>
            <a:endParaRPr kumimoji="1" lang="en-US" altLang="ja-JP" b="1" u="sng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758152" y="838656"/>
            <a:ext cx="3669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インフルエンザ</a:t>
            </a:r>
            <a:r>
              <a:rPr lang="ja-JP" altLang="en-US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の予防対策には、</a:t>
            </a:r>
            <a:endParaRPr lang="en-US" altLang="ja-JP" b="1" dirty="0" smtClean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いろい</a:t>
            </a:r>
            <a:r>
              <a:rPr lang="ja-JP" altLang="en-US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ろ</a:t>
            </a:r>
            <a:r>
              <a:rPr lang="ja-JP" altLang="en-US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な方法があります。</a:t>
            </a:r>
            <a:endParaRPr lang="en-US" altLang="ja-JP" b="1" dirty="0" smtClean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ウイルスから体を守るために</a:t>
            </a:r>
            <a:endParaRPr lang="en-US" altLang="ja-JP" b="1" dirty="0" smtClean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日頃から心掛けましょう。</a:t>
            </a:r>
            <a:endParaRPr lang="en-US" altLang="ja-JP" b="1" dirty="0" smtClean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Picture 2" descr="https://1.bp.blogspot.com/-QQ7Pk57fp9Q/XnLn77FlI3I/AAAAAAABX0s/PO2ZMxe0SpA_5t-43oBw6t9BPE6dG7stwCNcBGAsYHQ/s1600/fight_virus_wom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5457">
            <a:off x="234224" y="754298"/>
            <a:ext cx="1493860" cy="149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ウイルスと戦う人のイラスト（白衣の男性）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661" flipH="1">
            <a:off x="5403254" y="785137"/>
            <a:ext cx="1493449" cy="146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ウイルスをブロックするマスクのイラスト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4278" flipH="1">
            <a:off x="293163" y="2624689"/>
            <a:ext cx="914171" cy="89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1.bp.blogspot.com/-SaKZwlp9XzI/XlTGjPA07SI/AAAAAAABXdE/r0Nnk-wewxIIFGGSWuu1GFonVV3npVXiQCNcBGAsYHQ/s1600/mask_woman_o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03" y="2457518"/>
            <a:ext cx="941779" cy="11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1.bp.blogspot.com/-rVZI84xLGuw/Xlc4kaQQPkI/AAAAAAABXfk/sLP8jmfFizgzZ3-bBrMiId1zsLt-ZKpfQCNcBGAsYHQ/s1600/mask_woman_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593" y="2723217"/>
            <a:ext cx="706655" cy="88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楽しそうに食事をする家族のイラスト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51" y="5990070"/>
            <a:ext cx="2929633" cy="209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予防注射を受ける人のイラスト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573" y="2204280"/>
            <a:ext cx="1457604" cy="145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手を洗う女性のイラスト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01" y="3936419"/>
            <a:ext cx="1672886" cy="184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石鹸で手を洗う男の子のイラスト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810" y="4143056"/>
            <a:ext cx="1353733" cy="161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抗体のイラスト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7101">
            <a:off x="271789" y="4946041"/>
            <a:ext cx="912355" cy="58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4" descr="抗体のイラスト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4153" flipH="1">
            <a:off x="5862637" y="4142535"/>
            <a:ext cx="1003632" cy="6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ワクチンのイラスト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035" y="2539757"/>
            <a:ext cx="1082272" cy="10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4.bp.blogspot.com/-rd1NxQc_Ehs/VyNdupceMTI/AAAAAAAA6PM/_KgxnLljshY-MffzwcgPetFCrqmHeAYowCLcB/s800/tearai_gir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94" y="4126389"/>
            <a:ext cx="1365694" cy="162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手を洗う男性のイラスト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38" y="3909710"/>
            <a:ext cx="1582792" cy="185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4" descr="抗体のイラスト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693">
            <a:off x="327912" y="4207126"/>
            <a:ext cx="939700" cy="59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4" descr="抗体のイラスト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8037" flipH="1">
            <a:off x="5835939" y="4984064"/>
            <a:ext cx="1033026" cy="61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室内でリラクッスする人のイラスト（女性）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12152" y="6020915"/>
            <a:ext cx="1988905" cy="198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ペットボトル加湿器のイラスト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202" y="6927294"/>
            <a:ext cx="815790" cy="88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湯気・水蒸気のイラスト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927" y="6251663"/>
            <a:ext cx="627450" cy="62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5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オータム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3308</TotalTime>
  <Words>171</Words>
  <Application>Microsoft Office PowerPoint</Application>
  <PresentationFormat>ユーザー設定</PresentationFormat>
  <Paragraphs>45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6" baseType="lpstr">
      <vt:lpstr>AR丸ゴシック体M</vt:lpstr>
      <vt:lpstr>FangSong</vt:lpstr>
      <vt:lpstr>HGP行書体</vt:lpstr>
      <vt:lpstr>HGP創英ﾌﾟﾚｾﾞﾝｽEB</vt:lpstr>
      <vt:lpstr>HG丸ｺﾞｼｯｸM-PRO</vt:lpstr>
      <vt:lpstr>Meiryo UI</vt:lpstr>
      <vt:lpstr>ＭＳ Ｐゴシック</vt:lpstr>
      <vt:lpstr>ＭＳ 明朝</vt:lpstr>
      <vt:lpstr>Andalus</vt:lpstr>
      <vt:lpstr>Arial</vt:lpstr>
      <vt:lpstr>Calibri</vt:lpstr>
      <vt:lpstr>Century</vt:lpstr>
      <vt:lpstr>Times New Roman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サロンオールディーズ</dc:creator>
  <cp:lastModifiedBy>阿邊 啓太</cp:lastModifiedBy>
  <cp:revision>288</cp:revision>
  <cp:lastPrinted>2020-10-14T01:11:11Z</cp:lastPrinted>
  <dcterms:created xsi:type="dcterms:W3CDTF">2013-10-15T00:44:33Z</dcterms:created>
  <dcterms:modified xsi:type="dcterms:W3CDTF">2020-10-27T02:20:58Z</dcterms:modified>
</cp:coreProperties>
</file>