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99"/>
    <a:srgbClr val="FF0066"/>
    <a:srgbClr val="FF66FF"/>
    <a:srgbClr val="FFCCFF"/>
    <a:srgbClr val="CC0000"/>
    <a:srgbClr val="CCFFFF"/>
    <a:srgbClr val="008000"/>
    <a:srgbClr val="CC3399"/>
    <a:srgbClr val="A3E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 showGuides="1">
      <p:cViewPr>
        <p:scale>
          <a:sx n="118" d="100"/>
          <a:sy n="118" d="100"/>
        </p:scale>
        <p:origin x="564" y="-351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20584-34FC-41D7-9333-D789B1EB5752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0275" y="1233488"/>
            <a:ext cx="23352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E0260-EAD4-46B4-A2A4-6146FDB7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1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E0260-EAD4-46B4-A2A4-6146FDB7AC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86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52A67-658D-485F-891F-AC6B4CD86EB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3913" y="744538"/>
            <a:ext cx="2617787" cy="37290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3193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80440">
            <a:off x="5860986" y="1825597"/>
            <a:ext cx="1051854" cy="92898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80440">
            <a:off x="5534878" y="3896458"/>
            <a:ext cx="1051854" cy="92898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80440">
            <a:off x="716808" y="3951973"/>
            <a:ext cx="1051854" cy="92898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80440">
            <a:off x="259822" y="1835044"/>
            <a:ext cx="1051854" cy="92898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80440">
            <a:off x="5683980" y="8962753"/>
            <a:ext cx="1051854" cy="92898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999863">
            <a:off x="354729" y="8978944"/>
            <a:ext cx="1051854" cy="92898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138880" y="1655963"/>
            <a:ext cx="6912768" cy="8443389"/>
          </a:xfrm>
          <a:prstGeom prst="rect">
            <a:avLst/>
          </a:prstGeom>
          <a:noFill/>
          <a:ln w="38100" cmpd="dbl">
            <a:solidFill>
              <a:srgbClr val="FF99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949" flipH="1">
            <a:off x="4152167" y="292202"/>
            <a:ext cx="1274115" cy="91439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551008" y="154724"/>
            <a:ext cx="1494803" cy="1400878"/>
          </a:xfrm>
          <a:prstGeom prst="rect">
            <a:avLst/>
          </a:prstGeom>
          <a:solidFill>
            <a:srgbClr val="FF99FF"/>
          </a:solid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5941" y="164701"/>
            <a:ext cx="5353317" cy="1380924"/>
          </a:xfrm>
          <a:prstGeom prst="rect">
            <a:avLst/>
          </a:prstGeom>
          <a:noFill/>
          <a:ln w="38100" cmpd="dbl">
            <a:solidFill>
              <a:srgbClr val="FF99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14290" y="450280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46460" y="279477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607711" y="221966"/>
            <a:ext cx="1373219" cy="1261383"/>
          </a:xfrm>
          <a:prstGeom prst="roundRect">
            <a:avLst>
              <a:gd name="adj" fmla="val 1235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561919" y="923347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697919" y="630061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sz="28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angSong"/>
                <a:ea typeface="ＭＳ 明朝"/>
                <a:cs typeface="Andalus"/>
              </a:rPr>
              <a:t>～手紙～</a:t>
            </a:r>
            <a:endParaRPr lang="ja-JP" sz="105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43656" y="450280"/>
            <a:ext cx="1309688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 smtClean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令和</a:t>
            </a:r>
            <a:r>
              <a:rPr lang="ja-JP" altLang="en-US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２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春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（№</a:t>
            </a:r>
            <a:r>
              <a:rPr lang="en-US" altLang="ja-JP" sz="1800" dirty="0" smtClean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lang="en-US" altLang="ja-JP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0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33948" y="1904472"/>
            <a:ext cx="4520789" cy="923330"/>
          </a:xfrm>
          <a:prstGeom prst="rect">
            <a:avLst/>
          </a:prstGeom>
          <a:noFill/>
          <a:ln>
            <a:solidFill>
              <a:schemeClr val="accent3"/>
            </a:solidFill>
            <a:prstDash val="sys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祝</a:t>
            </a:r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　開設７周年</a:t>
            </a:r>
            <a:endParaRPr lang="ja-JP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7919" y="3027909"/>
            <a:ext cx="5939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リハサロン鳥越は、４月で</a:t>
            </a:r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開設７周年を迎えました。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これも</a:t>
            </a:r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皆様のご愛顧の賜り物と、心より感謝</a:t>
            </a:r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申し上</a:t>
            </a:r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げます</a:t>
            </a:r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。</a:t>
            </a:r>
            <a:endParaRPr kumimoji="1"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これからも、末永く皆様に愛されますよ</a:t>
            </a:r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う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スタッフ一同努力して参ります。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宜しくお願い申し上げます。</a:t>
            </a:r>
            <a:endParaRPr kumimoji="1" lang="ja-JP" altLang="en-US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73640" y="9097481"/>
            <a:ext cx="4041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鳥越祭り　本社神輿　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元年</a:t>
            </a:r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：リハサロン鳥越</a:t>
            </a:r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前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kumimoji="1" lang="ja-JP" altLang="en-US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137" r="6816" b="8884"/>
          <a:stretch/>
        </p:blipFill>
        <p:spPr>
          <a:xfrm>
            <a:off x="439220" y="5050583"/>
            <a:ext cx="631024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14" y="732679"/>
            <a:ext cx="2704770" cy="514264"/>
          </a:xfrm>
          <a:prstGeom prst="rect">
            <a:avLst/>
          </a:prstGeom>
        </p:spPr>
      </p:pic>
      <p:sp>
        <p:nvSpPr>
          <p:cNvPr id="98" name="テキスト ボックス 97"/>
          <p:cNvSpPr txBox="1"/>
          <p:nvPr/>
        </p:nvSpPr>
        <p:spPr>
          <a:xfrm>
            <a:off x="4747686" y="866962"/>
            <a:ext cx="247184" cy="238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52" dirty="0"/>
              <a:t>®</a:t>
            </a:r>
            <a:endParaRPr lang="ja-JP" altLang="en-US" sz="952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947152" y="409789"/>
            <a:ext cx="5440694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8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介護予防</a:t>
            </a:r>
            <a:r>
              <a:rPr lang="ja-JP" altLang="en-US" sz="2286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</a:t>
            </a:r>
            <a:r>
              <a:rPr lang="ja-JP" altLang="en-US" sz="228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筋力トレーニングシステム</a:t>
            </a:r>
            <a:endParaRPr lang="en-US" altLang="ja-JP" sz="228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00244" y="1298999"/>
            <a:ext cx="633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運動効果を上げるには個々の身体（運動）機能に合わせた運動メニューが大切です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リハトレーナー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東京都健康長寿医療センター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が提唱して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いる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包括的高齢者運動トレーニング（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CGT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理論）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に基づき開発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された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運動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プログラムを内蔵し個々の最適な負荷量を設定することにより、一人一人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トレーニング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効果を客観的に測定・評価し、個別の運動メニュー、運動記録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運動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履歴を自動保存（データベース化）するトレーニングシステムです。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2" y="6216378"/>
            <a:ext cx="3264644" cy="13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テキスト ボックス 105"/>
          <p:cNvSpPr txBox="1"/>
          <p:nvPr/>
        </p:nvSpPr>
        <p:spPr>
          <a:xfrm>
            <a:off x="3885998" y="3369117"/>
            <a:ext cx="1069524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FFC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レッグプレス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321563" y="3369117"/>
            <a:ext cx="1659429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ヒップアブダクション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97513" y="3365335"/>
            <a:ext cx="922047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ローイング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837533" y="3373156"/>
            <a:ext cx="1806905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レッグエクステンション</a:t>
            </a: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745580" y="3621292"/>
            <a:ext cx="1364476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6666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足腰筋力低下予防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476097" y="3605527"/>
            <a:ext cx="1217000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6666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ふらつき防止に</a:t>
            </a: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150144" y="3593836"/>
            <a:ext cx="1217000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6666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階段昇降の安定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48941" y="3608916"/>
            <a:ext cx="1511952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43" b="1" dirty="0">
                <a:solidFill>
                  <a:srgbClr val="6666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背中を</a:t>
            </a:r>
            <a:r>
              <a:rPr lang="ja-JP" altLang="en-US" sz="1143" b="1" dirty="0" smtClean="0">
                <a:solidFill>
                  <a:srgbClr val="6666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シャキッと！</a:t>
            </a:r>
            <a:endParaRPr lang="ja-JP" altLang="en-US" sz="1143" b="1" dirty="0">
              <a:solidFill>
                <a:srgbClr val="6666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1" name="Picture 2" descr="C:\営業太田\ロゴデータ\リハトレーナー\新しいフォルダー (4)\⑧-3 液晶画面(トレーニング時間待ち).bmp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16" y="6210944"/>
            <a:ext cx="2091341" cy="14742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テキスト ボックス 121"/>
          <p:cNvSpPr txBox="1"/>
          <p:nvPr/>
        </p:nvSpPr>
        <p:spPr>
          <a:xfrm>
            <a:off x="822149" y="7838361"/>
            <a:ext cx="5580567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24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個別運動プログラムの設定、記録・保存・評価をシステム化</a:t>
            </a:r>
            <a:endParaRPr lang="en-US" altLang="ja-JP" sz="1524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982984" y="2596888"/>
            <a:ext cx="5281764" cy="663348"/>
            <a:chOff x="5215064" y="1937348"/>
            <a:chExt cx="2420559" cy="554344"/>
          </a:xfrm>
        </p:grpSpPr>
        <p:sp>
          <p:nvSpPr>
            <p:cNvPr id="124" name="正方形/長方形 123"/>
            <p:cNvSpPr/>
            <p:nvPr/>
          </p:nvSpPr>
          <p:spPr>
            <a:xfrm>
              <a:off x="5215064" y="1942824"/>
              <a:ext cx="1827311" cy="5401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CGT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理論とは、</a:t>
              </a:r>
              <a:r>
                <a:rPr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高齢者向け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トレーニング</a:t>
              </a:r>
              <a:r>
                <a:rPr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理論にて、</a:t>
              </a:r>
              <a:endPara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筋力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、柔軟性、</a:t>
              </a:r>
              <a:r>
                <a:rPr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動作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の能力を総合的</a:t>
              </a:r>
              <a:r>
                <a:rPr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にトレーニング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</a:t>
              </a:r>
              <a:r>
                <a:rPr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提唱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するものです。</a:t>
              </a:r>
            </a:p>
          </p:txBody>
        </p:sp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721" y="1937348"/>
              <a:ext cx="440902" cy="554344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>
            <a:off x="209698" y="8401623"/>
            <a:ext cx="6915605" cy="1315973"/>
          </a:xfrm>
          <a:prstGeom prst="rect">
            <a:avLst/>
          </a:prstGeom>
          <a:noFill/>
          <a:ln w="38100" cmpd="dbl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296280" y="8505526"/>
            <a:ext cx="3035093" cy="2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介護保険事業所指定番号：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1370603308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300213" y="8837479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介護予防運動デイサービス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2046466" y="8727469"/>
            <a:ext cx="2857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273943" y="9159795"/>
            <a:ext cx="4409772" cy="83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254947" y="9241329"/>
            <a:ext cx="4543425" cy="2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263080" y="9444609"/>
            <a:ext cx="173701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古屋</a:t>
            </a:r>
            <a:endParaRPr kumimoji="1" lang="ja-JP" altLang="ja-JP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5046788" y="8654960"/>
            <a:ext cx="1997075" cy="2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5084706" y="8946480"/>
            <a:ext cx="1997075" cy="2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905346" y="9261878"/>
            <a:ext cx="385061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5266826" y="9261878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4835158" y="9466409"/>
            <a:ext cx="412052" cy="1986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5279986" y="9468714"/>
            <a:ext cx="1334812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 smtClean="0">
                <a:solidFill>
                  <a:srgbClr val="0070C0"/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1859752" y="9840941"/>
            <a:ext cx="873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69" name="図 68" descr="改3_SalonOldies英和logo_idea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27" y="9840941"/>
            <a:ext cx="1941414" cy="2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図 69" descr="改3_SalonOldies英和logo_idea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34" y="9789786"/>
            <a:ext cx="542616" cy="2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正方形/長方形 70"/>
          <p:cNvSpPr/>
          <p:nvPr/>
        </p:nvSpPr>
        <p:spPr>
          <a:xfrm>
            <a:off x="166176" y="212823"/>
            <a:ext cx="6915605" cy="8004638"/>
          </a:xfrm>
          <a:prstGeom prst="rect">
            <a:avLst/>
          </a:prstGeom>
          <a:noFill/>
          <a:ln w="38100" cmpd="dbl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r="9057"/>
          <a:stretch/>
        </p:blipFill>
        <p:spPr>
          <a:xfrm>
            <a:off x="5315975" y="3912767"/>
            <a:ext cx="1395081" cy="15409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28028" r="30173"/>
          <a:stretch/>
        </p:blipFill>
        <p:spPr>
          <a:xfrm>
            <a:off x="443832" y="3941050"/>
            <a:ext cx="1406756" cy="15240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10104" r="24000"/>
          <a:stretch/>
        </p:blipFill>
        <p:spPr>
          <a:xfrm>
            <a:off x="2069248" y="3933826"/>
            <a:ext cx="1343474" cy="15422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t="10220" r="10388"/>
          <a:stretch/>
        </p:blipFill>
        <p:spPr>
          <a:xfrm>
            <a:off x="3649738" y="3925670"/>
            <a:ext cx="1440160" cy="1519719"/>
          </a:xfrm>
          <a:prstGeom prst="rect">
            <a:avLst/>
          </a:prstGeom>
        </p:spPr>
      </p:pic>
      <p:pic>
        <p:nvPicPr>
          <p:cNvPr id="104" name="Picture 4" descr="C:\営業太田\ロゴデータ\リハトレーナー\レッグ01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45" y="4812650"/>
            <a:ext cx="1342075" cy="110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5" descr="C:\営業太田\ロゴデータ\リハトレーナー\レッグエクステンション01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11" y="4824055"/>
            <a:ext cx="926456" cy="10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営業太田\ロゴデータ\リハトレーナー\ローイング01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2" y="4806522"/>
            <a:ext cx="982269" cy="11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 descr="C:\営業太田\ロゴデータ\リハトレーナー\ヒップ01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76" y="4889739"/>
            <a:ext cx="979996" cy="9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4682</TotalTime>
  <Words>262</Words>
  <Application>Microsoft Office PowerPoint</Application>
  <PresentationFormat>ユーザー設定</PresentationFormat>
  <Paragraphs>49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FangSong</vt:lpstr>
      <vt:lpstr>HGP教科書体</vt:lpstr>
      <vt:lpstr>HGP創英ﾌﾟﾚｾﾞﾝｽEB</vt:lpstr>
      <vt:lpstr>HGP明朝B</vt:lpstr>
      <vt:lpstr>HG丸ｺﾞｼｯｸM-PRO</vt:lpstr>
      <vt:lpstr>Meiryo UI</vt:lpstr>
      <vt:lpstr>ＭＳ Ｐゴシック</vt:lpstr>
      <vt:lpstr>ＭＳ 明朝</vt:lpstr>
      <vt:lpstr>メイリオ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阿邊 啓太</cp:lastModifiedBy>
  <cp:revision>381</cp:revision>
  <cp:lastPrinted>2020-04-02T08:29:04Z</cp:lastPrinted>
  <dcterms:created xsi:type="dcterms:W3CDTF">2013-10-15T00:44:33Z</dcterms:created>
  <dcterms:modified xsi:type="dcterms:W3CDTF">2020-04-02T09:53:02Z</dcterms:modified>
</cp:coreProperties>
</file>