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200900" cy="10261600"/>
  <p:notesSz cx="6735763" cy="9866313"/>
  <p:defaultTextStyle>
    <a:defPPr>
      <a:defRPr lang="ja-JP"/>
    </a:defPPr>
    <a:lvl1pPr marL="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889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779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669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5587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9448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93380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92276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91173" algn="l" defTabSz="997793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99"/>
    <a:srgbClr val="FF0066"/>
    <a:srgbClr val="FF66FF"/>
    <a:srgbClr val="FFCCFF"/>
    <a:srgbClr val="CC0000"/>
    <a:srgbClr val="CCFFFF"/>
    <a:srgbClr val="008000"/>
    <a:srgbClr val="CC3399"/>
    <a:srgbClr val="A3E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 showGuides="1">
      <p:cViewPr>
        <p:scale>
          <a:sx n="124" d="100"/>
          <a:sy n="124" d="100"/>
        </p:scale>
        <p:origin x="376" y="-5036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20584-34FC-41D7-9333-D789B1EB5752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0275" y="1233488"/>
            <a:ext cx="23352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E0260-EAD4-46B4-A2A4-6146FDB7AC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1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E0260-EAD4-46B4-A2A4-6146FDB7AC2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86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187749"/>
            <a:ext cx="6120765" cy="219959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3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4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0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2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2" y="6594028"/>
            <a:ext cx="6120765" cy="203806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2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8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79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4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1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61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6" y="3192498"/>
            <a:ext cx="2370296" cy="90287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56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6" y="2296983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6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8" y="2296983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897" indent="0">
              <a:buNone/>
              <a:defRPr sz="2200" b="1"/>
            </a:lvl2pPr>
            <a:lvl3pPr marL="997793" indent="0">
              <a:buNone/>
              <a:defRPr sz="2000" b="1"/>
            </a:lvl3pPr>
            <a:lvl4pPr marL="1496690" indent="0">
              <a:buNone/>
              <a:defRPr sz="1700" b="1"/>
            </a:lvl4pPr>
            <a:lvl5pPr marL="1995587" indent="0">
              <a:buNone/>
              <a:defRPr sz="1700" b="1"/>
            </a:lvl5pPr>
            <a:lvl6pPr marL="2494483" indent="0">
              <a:buNone/>
              <a:defRPr sz="1700" b="1"/>
            </a:lvl6pPr>
            <a:lvl7pPr marL="2993380" indent="0">
              <a:buNone/>
              <a:defRPr sz="1700" b="1"/>
            </a:lvl7pPr>
            <a:lvl8pPr marL="3492276" indent="0">
              <a:buNone/>
              <a:defRPr sz="1700" b="1"/>
            </a:lvl8pPr>
            <a:lvl9pPr marL="3991173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8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64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67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08564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08564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5" y="2147336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1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1"/>
            <a:ext cx="4320540" cy="8480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8897" indent="0">
              <a:buNone/>
              <a:defRPr sz="3100"/>
            </a:lvl2pPr>
            <a:lvl3pPr marL="997793" indent="0">
              <a:buNone/>
              <a:defRPr sz="2600"/>
            </a:lvl3pPr>
            <a:lvl4pPr marL="1496690" indent="0">
              <a:buNone/>
              <a:defRPr sz="2200"/>
            </a:lvl4pPr>
            <a:lvl5pPr marL="1995587" indent="0">
              <a:buNone/>
              <a:defRPr sz="2200"/>
            </a:lvl5pPr>
            <a:lvl6pPr marL="2494483" indent="0">
              <a:buNone/>
              <a:defRPr sz="2200"/>
            </a:lvl6pPr>
            <a:lvl7pPr marL="2993380" indent="0">
              <a:buNone/>
              <a:defRPr sz="2200"/>
            </a:lvl7pPr>
            <a:lvl8pPr marL="3492276" indent="0">
              <a:buNone/>
              <a:defRPr sz="2200"/>
            </a:lvl8pPr>
            <a:lvl9pPr marL="3991173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29"/>
            <a:ext cx="4320540" cy="1204312"/>
          </a:xfrm>
        </p:spPr>
        <p:txBody>
          <a:bodyPr/>
          <a:lstStyle>
            <a:lvl1pPr marL="0" indent="0">
              <a:buNone/>
              <a:defRPr sz="1500"/>
            </a:lvl1pPr>
            <a:lvl2pPr marL="498897" indent="0">
              <a:buNone/>
              <a:defRPr sz="1300"/>
            </a:lvl2pPr>
            <a:lvl3pPr marL="997793" indent="0">
              <a:buNone/>
              <a:defRPr sz="1100"/>
            </a:lvl3pPr>
            <a:lvl4pPr marL="1496690" indent="0">
              <a:buNone/>
              <a:defRPr sz="1000"/>
            </a:lvl4pPr>
            <a:lvl5pPr marL="1995587" indent="0">
              <a:buNone/>
              <a:defRPr sz="1000"/>
            </a:lvl5pPr>
            <a:lvl6pPr marL="2494483" indent="0">
              <a:buNone/>
              <a:defRPr sz="1000"/>
            </a:lvl6pPr>
            <a:lvl7pPr marL="2993380" indent="0">
              <a:buNone/>
              <a:defRPr sz="1000"/>
            </a:lvl7pPr>
            <a:lvl8pPr marL="3492276" indent="0">
              <a:buNone/>
              <a:defRPr sz="1000"/>
            </a:lvl8pPr>
            <a:lvl9pPr marL="399117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0"/>
            <a:ext cx="6480810" cy="1710267"/>
          </a:xfrm>
          <a:prstGeom prst="rect">
            <a:avLst/>
          </a:prstGeom>
        </p:spPr>
        <p:txBody>
          <a:bodyPr vert="horz" lIns="99779" tIns="49890" rIns="99779" bIns="4989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5"/>
            <a:ext cx="6480810" cy="6772181"/>
          </a:xfrm>
          <a:prstGeom prst="rect">
            <a:avLst/>
          </a:prstGeom>
        </p:spPr>
        <p:txBody>
          <a:bodyPr vert="horz" lIns="99779" tIns="49890" rIns="99779" bIns="4989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D370-8DCD-4C81-8528-2CACE7AEA1AE}" type="datetimeFigureOut">
              <a:rPr kumimoji="1" lang="ja-JP" altLang="en-US" smtClean="0"/>
              <a:t>2019/3/25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10984"/>
            <a:ext cx="2280285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9779" tIns="49890" rIns="99779" bIns="498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43973-F7A9-4141-BC9A-7396E8C9E0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0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793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172" indent="-374172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07" indent="-311810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24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13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03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932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828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725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621" indent="-249448" algn="l" defTabSz="99779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89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79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69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587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48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380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276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173" algn="l" defTabSz="99779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" y="8869635"/>
            <a:ext cx="1070303" cy="107030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80" y="8866393"/>
            <a:ext cx="1070303" cy="107030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8" y="1811082"/>
            <a:ext cx="1053341" cy="105334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4" y="1804381"/>
            <a:ext cx="1053341" cy="105334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b="8837"/>
          <a:stretch/>
        </p:blipFill>
        <p:spPr>
          <a:xfrm>
            <a:off x="431438" y="2897638"/>
            <a:ext cx="6355807" cy="481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正方形/長方形 29"/>
          <p:cNvSpPr/>
          <p:nvPr/>
        </p:nvSpPr>
        <p:spPr>
          <a:xfrm>
            <a:off x="138880" y="1655963"/>
            <a:ext cx="6912768" cy="8443389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949" flipH="1">
            <a:off x="4152167" y="292202"/>
            <a:ext cx="1274115" cy="91439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5551008" y="154724"/>
            <a:ext cx="1494803" cy="1400878"/>
          </a:xfrm>
          <a:prstGeom prst="rect">
            <a:avLst/>
          </a:prstGeom>
          <a:solidFill>
            <a:schemeClr val="accent3"/>
          </a:solidFill>
          <a:ln w="31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45941" y="164701"/>
            <a:ext cx="5353317" cy="1380924"/>
          </a:xfrm>
          <a:prstGeom prst="rect">
            <a:avLst/>
          </a:prstGeom>
          <a:noFill/>
          <a:ln w="38100" cmpd="dbl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0"/>
          <p:cNvSpPr txBox="1"/>
          <p:nvPr/>
        </p:nvSpPr>
        <p:spPr>
          <a:xfrm>
            <a:off x="214290" y="450280"/>
            <a:ext cx="3221395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Rehabilitation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 rot="21328828">
            <a:off x="146460" y="279477"/>
            <a:ext cx="3269615" cy="6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ja-JP" sz="2800" b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HGP創英ﾌﾟﾚｾﾞﾝｽEB"/>
                <a:cs typeface="Andalus"/>
              </a:rPr>
              <a:t>リハサロン鳥越通信</a:t>
            </a:r>
            <a:endParaRPr lang="ja-JP" sz="1050" b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607711" y="221966"/>
            <a:ext cx="1373219" cy="1261383"/>
          </a:xfrm>
          <a:prstGeom prst="roundRect">
            <a:avLst>
              <a:gd name="adj" fmla="val 1235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2561919" y="923347"/>
            <a:ext cx="2544322" cy="57195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600" kern="100" dirty="0">
                <a:ln>
                  <a:noFill/>
                </a:ln>
                <a:solidFill>
                  <a:schemeClr val="accent3"/>
                </a:solidFill>
                <a:effectLst/>
                <a:latin typeface="Century"/>
                <a:ea typeface="ＭＳ 明朝"/>
                <a:cs typeface="Times New Roman"/>
              </a:rPr>
              <a:t>And Salon </a:t>
            </a:r>
            <a:endParaRPr lang="ja-JP" sz="1050" kern="100" dirty="0">
              <a:solidFill>
                <a:schemeClr val="accent3"/>
              </a:solidFill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697919" y="630061"/>
            <a:ext cx="4091305" cy="9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spcAft>
                <a:spcPts val="0"/>
              </a:spcAft>
            </a:pPr>
            <a:r>
              <a:rPr lang="en-US" sz="56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Letter</a:t>
            </a:r>
            <a:r>
              <a:rPr lang="en-US" sz="24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"/>
                <a:ea typeface="FangSong"/>
                <a:cs typeface="Andalus"/>
              </a:rPr>
              <a:t> </a:t>
            </a:r>
            <a:r>
              <a:rPr lang="ja-JP" sz="2800" b="1" i="1" kern="1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angSong"/>
                <a:ea typeface="ＭＳ 明朝"/>
                <a:cs typeface="Andalus"/>
              </a:rPr>
              <a:t>～手紙～</a:t>
            </a:r>
            <a:endParaRPr lang="ja-JP" sz="1050" b="1" i="1" kern="1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31"/>
          <p:cNvSpPr txBox="1">
            <a:spLocks noChangeArrowheads="1"/>
          </p:cNvSpPr>
          <p:nvPr/>
        </p:nvSpPr>
        <p:spPr bwMode="auto">
          <a:xfrm>
            <a:off x="5643656" y="450280"/>
            <a:ext cx="1309688" cy="8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dirty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平成</a:t>
            </a:r>
            <a:r>
              <a:rPr kumimoji="1" lang="en-US" altLang="ja-JP" sz="1800" i="0" u="none" strike="noStrike" cap="none" normalizeH="0" baseline="0" dirty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31</a:t>
            </a:r>
            <a:r>
              <a:rPr kumimoji="1" lang="ja-JP" altLang="en-US" sz="1800" i="0" u="none" strike="noStrike" cap="none" normalizeH="0" baseline="0" dirty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春</a:t>
            </a:r>
            <a:r>
              <a:rPr kumimoji="1" lang="ja-JP" altLang="en-US" sz="1800" i="0" u="none" strike="noStrike" cap="none" normalizeH="0" baseline="0" dirty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i="0" u="none" strike="noStrike" cap="none" normalizeH="0" baseline="0" dirty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（№</a:t>
            </a:r>
            <a:r>
              <a:rPr lang="en-US" altLang="ja-JP" sz="1800" dirty="0">
                <a:solidFill>
                  <a:srgbClr val="FF66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55</a:t>
            </a:r>
            <a:r>
              <a:rPr kumimoji="1" lang="ja-JP" altLang="en-US" sz="1800" i="0" u="none" strike="noStrike" cap="none" normalizeH="0" baseline="0" dirty="0">
                <a:ln>
                  <a:noFill/>
                </a:ln>
                <a:solidFill>
                  <a:srgbClr val="FF66FF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）</a:t>
            </a:r>
            <a:endParaRPr kumimoji="1" lang="ja-JP" altLang="ja-JP" sz="1800" i="0" u="none" strike="noStrike" cap="none" normalizeH="0" baseline="0" dirty="0">
              <a:ln>
                <a:noFill/>
              </a:ln>
              <a:solidFill>
                <a:srgbClr val="FF66FF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64405" y="1904472"/>
            <a:ext cx="4459875" cy="923330"/>
          </a:xfrm>
          <a:prstGeom prst="rect">
            <a:avLst/>
          </a:prstGeom>
          <a:noFill/>
          <a:ln>
            <a:solidFill>
              <a:schemeClr val="accent3"/>
            </a:solidFill>
            <a:prstDash val="sys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祝</a:t>
            </a:r>
            <a:r>
              <a:rPr kumimoji="1"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HGP明朝B" panose="02020800000000000000" pitchFamily="18" charset="-128"/>
                <a:ea typeface="HGP明朝B" panose="02020800000000000000" pitchFamily="18" charset="-128"/>
              </a:rPr>
              <a:t>　開設６周年</a:t>
            </a:r>
            <a:endParaRPr lang="ja-JP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" t="7616" r="14603" b="18246"/>
          <a:stretch/>
        </p:blipFill>
        <p:spPr>
          <a:xfrm rot="5400000">
            <a:off x="4488107" y="5433042"/>
            <a:ext cx="2927369" cy="205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0531" r="12161" b="12680"/>
          <a:stretch/>
        </p:blipFill>
        <p:spPr>
          <a:xfrm rot="5400000">
            <a:off x="-254963" y="5440196"/>
            <a:ext cx="2982475" cy="204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787156" y="8128673"/>
            <a:ext cx="5939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リハサロン鳥越は、４月で</a:t>
            </a:r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開設</a:t>
            </a:r>
            <a:r>
              <a:rPr lang="en-US" altLang="ja-JP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周年を迎えました。</a:t>
            </a:r>
            <a:endParaRPr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これも</a:t>
            </a:r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皆様のご愛顧の賜り物と、心より感謝申し上げます</a:t>
            </a:r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。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これからも、末永く皆様に愛されますよう</a:t>
            </a:r>
            <a:endParaRPr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スタッフ一同努力して参ります。</a:t>
            </a:r>
            <a:endParaRPr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宜しくお願い申し上げます。</a:t>
            </a:r>
            <a:endParaRPr kumimoji="1" lang="ja-JP" altLang="en-US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112709" y="7623523"/>
            <a:ext cx="306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【</a:t>
            </a:r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鳥越神社：狛犬</a:t>
            </a:r>
            <a:r>
              <a:rPr kumimoji="1" lang="en-US" altLang="ja-JP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】</a:t>
            </a:r>
            <a:endParaRPr kumimoji="1" lang="ja-JP" altLang="en-US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96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383828">
            <a:off x="5929386" y="1731846"/>
            <a:ext cx="994155" cy="878021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80440">
            <a:off x="242389" y="115469"/>
            <a:ext cx="1051854" cy="928980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547171">
            <a:off x="5881954" y="208178"/>
            <a:ext cx="1086318" cy="959418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994288">
            <a:off x="137702" y="3429454"/>
            <a:ext cx="865033" cy="763983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214661">
            <a:off x="6319912" y="5514054"/>
            <a:ext cx="592649" cy="523418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994288">
            <a:off x="215094" y="5546624"/>
            <a:ext cx="598777" cy="528830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566060">
            <a:off x="6261061" y="7148002"/>
            <a:ext cx="853483" cy="753783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994288">
            <a:off x="148561" y="7279954"/>
            <a:ext cx="799949" cy="70650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6"/>
          <a:stretch/>
        </p:blipFill>
        <p:spPr>
          <a:xfrm>
            <a:off x="855584" y="4525040"/>
            <a:ext cx="5529840" cy="341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20994288">
            <a:off x="6213289" y="3550188"/>
            <a:ext cx="949026" cy="83816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" r="78308" b="70498"/>
          <a:stretch/>
        </p:blipFill>
        <p:spPr>
          <a:xfrm rot="1096006">
            <a:off x="97956" y="1516787"/>
            <a:ext cx="901161" cy="795890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184215" y="8306844"/>
            <a:ext cx="6915605" cy="1300789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74598" y="112411"/>
            <a:ext cx="6912768" cy="7986384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861973" y="9201698"/>
            <a:ext cx="412052" cy="1986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mail</a:t>
            </a:r>
            <a:endParaRPr kumimoji="1" lang="ja-JP" altLang="ja-JP" sz="1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76" name="Text Box 34"/>
          <p:cNvSpPr txBox="1">
            <a:spLocks noChangeArrowheads="1"/>
          </p:cNvSpPr>
          <p:nvPr/>
        </p:nvSpPr>
        <p:spPr bwMode="auto">
          <a:xfrm>
            <a:off x="1747033" y="9754143"/>
            <a:ext cx="8733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株式会社</a:t>
            </a:r>
            <a:endParaRPr kumimoji="1" lang="ja-JP" altLang="ja-JP" sz="14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34" name="図 33" descr="改3_SalonOldies英和logo_idea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16" y="9744103"/>
            <a:ext cx="1941414" cy="2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改3_SalonOldies英和logo_idea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24" y="9728187"/>
            <a:ext cx="542616" cy="2756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16502" y="8712764"/>
            <a:ext cx="193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介護予防運動デイサービス</a:t>
            </a:r>
            <a:endParaRPr kumimoji="1" lang="ja-JP" altLang="ja-JP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245762" y="9069742"/>
            <a:ext cx="4409772" cy="83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2183684" y="8623864"/>
            <a:ext cx="2857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リハサロン鳥越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59385" y="9353921"/>
            <a:ext cx="173701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担当者：阿邊・</a:t>
            </a:r>
            <a:r>
              <a:rPr lang="ja-JP" altLang="en-US" sz="1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松浦</a:t>
            </a:r>
            <a:endParaRPr kumimoji="1" lang="ja-JP" altLang="ja-JP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5025953" y="8456269"/>
            <a:ext cx="1997075" cy="2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TEL:03-5823-4777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4998504" y="8688303"/>
            <a:ext cx="1997075" cy="24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eiryo UI" pitchFamily="50" charset="-128"/>
                <a:ea typeface="Meiryo UI" pitchFamily="50" charset="-128"/>
                <a:cs typeface="ＭＳ Ｐゴシック" pitchFamily="50" charset="-128"/>
              </a:rPr>
              <a:t>FAX:03-5823-4779</a:t>
            </a:r>
            <a:endParaRPr kumimoji="1" lang="en-US" altLang="ja-JP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4875469" y="9066886"/>
            <a:ext cx="385061" cy="2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HP</a:t>
            </a:r>
            <a:endParaRPr kumimoji="1" lang="ja-JP" altLang="ja-JP" sz="9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5209757" y="9210680"/>
            <a:ext cx="1334812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b="1" dirty="0">
                <a:solidFill>
                  <a:srgbClr val="0070C0"/>
                </a:solidFill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w-ito</a:t>
            </a: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ＭＳ Ｐゴシック" pitchFamily="50" charset="-128"/>
                <a:cs typeface="ＭＳ Ｐゴシック" pitchFamily="50" charset="-128"/>
              </a:rPr>
              <a:t>@sic-tky.com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5176907" y="9043407"/>
            <a:ext cx="1835011" cy="29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" panose="02040604050505020304" pitchFamily="18" charset="0"/>
                <a:ea typeface="Meiryo UI" pitchFamily="50" charset="-128"/>
                <a:cs typeface="ＭＳ Ｐゴシック" pitchFamily="50" charset="-128"/>
              </a:rPr>
              <a:t>http://www.rehasalon.com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itchFamily="50" charset="-128"/>
              <a:ea typeface="Meiryo UI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242304" y="9111234"/>
            <a:ext cx="4543425" cy="2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〒111-0054 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東京都台東区鳥越</a:t>
            </a: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丁目</a:t>
            </a:r>
            <a:r>
              <a:rPr kumimoji="1" lang="en-US" altLang="ja-JP" sz="1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27</a:t>
            </a:r>
            <a:r>
              <a:rPr kumimoji="1" lang="ja-JP" altLang="en-US" sz="1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－８　マストライフ鳥越１Ｆ</a:t>
            </a:r>
            <a:endParaRPr kumimoji="1" lang="ja-JP" altLang="ja-JP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421341" y="8415814"/>
            <a:ext cx="3035093" cy="2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介護保険事業所指定番号：</a:t>
            </a:r>
            <a:r>
              <a:rPr kumimoji="1" lang="en-US" altLang="ja-JP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1370603308</a:t>
            </a:r>
            <a:endParaRPr kumimoji="1" lang="ja-JP" altLang="ja-JP" sz="1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1543758" y="210223"/>
            <a:ext cx="4196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紫外線対策は</a:t>
            </a:r>
            <a:r>
              <a:rPr lang="en-US" altLang="ja-JP" sz="28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2800" b="1" dirty="0">
                <a:solidFill>
                  <a:srgbClr val="FF0066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月から！</a:t>
            </a:r>
            <a:endParaRPr lang="en-US" altLang="ja-JP" sz="2800" b="1" dirty="0">
              <a:solidFill>
                <a:srgbClr val="FF0066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1032723" y="695825"/>
            <a:ext cx="5153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月から</a:t>
            </a:r>
            <a:r>
              <a:rPr lang="en-US" altLang="ja-JP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月にかけては、</a:t>
            </a:r>
            <a:r>
              <a:rPr lang="en-US" altLang="ja-JP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年間の約７０～８０％の</a:t>
            </a:r>
            <a:endParaRPr lang="en-US" altLang="ja-JP" sz="16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紫外線が降り注ぐと言われています。</a:t>
            </a:r>
          </a:p>
          <a:p>
            <a:r>
              <a:rPr lang="ja-JP" altLang="en-US" sz="1600" b="1" dirty="0">
                <a:solidFill>
                  <a:schemeClr val="tx2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皮膚に紫外線が照射されると皮膚を加齢させシミの</a:t>
            </a:r>
            <a:endParaRPr lang="en-US" altLang="ja-JP" sz="1600" b="1" dirty="0">
              <a:solidFill>
                <a:schemeClr val="tx2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lang="ja-JP" altLang="en-US" sz="1600" b="1" dirty="0">
                <a:solidFill>
                  <a:schemeClr val="tx2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原因や皮膚癌になる恐れもあります。</a:t>
            </a:r>
            <a:endParaRPr lang="en-US" altLang="ja-JP" sz="1600" b="1" dirty="0">
              <a:solidFill>
                <a:schemeClr val="tx2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lang="ja-JP" altLang="en-US" sz="1600" b="1" dirty="0">
                <a:solidFill>
                  <a:schemeClr val="tx2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また、強度の紫外線は目に対しても危険で、白内障や</a:t>
            </a:r>
            <a:endParaRPr lang="en-US" altLang="ja-JP" sz="1600" b="1" dirty="0">
              <a:solidFill>
                <a:schemeClr val="tx2"/>
              </a:solidFill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  <a:p>
            <a:r>
              <a:rPr lang="ja-JP" altLang="en-US" sz="1600" b="1" dirty="0">
                <a:solidFill>
                  <a:schemeClr val="tx2"/>
                </a:solidFill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雪眼炎になる可能性もあるそうです。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2161433" y="7723882"/>
            <a:ext cx="3723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【</a:t>
            </a:r>
            <a:r>
              <a:rPr lang="ja-JP" altLang="en-US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皇居：乾通り</a:t>
            </a:r>
            <a:r>
              <a:rPr lang="en-US" altLang="ja-JP" sz="1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】</a:t>
            </a:r>
            <a:endParaRPr lang="ja-JP" altLang="en-US" sz="18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837739" y="2200005"/>
            <a:ext cx="5309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しかし、紫外線には、</a:t>
            </a:r>
            <a:r>
              <a:rPr lang="ja-JP" altLang="en-US" sz="1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ビタミンＤ</a:t>
            </a:r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の生成作用があります。</a:t>
            </a:r>
            <a:endParaRPr lang="en-US" altLang="ja-JP" sz="1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外出しないでいると</a:t>
            </a:r>
            <a:r>
              <a:rPr lang="ja-JP" altLang="en-US" sz="1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ビタミンＤ</a:t>
            </a:r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が欠乏し、骨軟化症を生じたり、高齢者にとって</a:t>
            </a:r>
            <a:r>
              <a:rPr lang="ja-JP" altLang="en-US" sz="1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ビタミンＤ</a:t>
            </a:r>
            <a:r>
              <a:rPr lang="ja-JP" altLang="en-US" sz="1600" b="1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不足は認知症を発生するリスクが増えるとも言われています。</a:t>
            </a:r>
            <a:endParaRPr lang="en-US" altLang="ja-JP" sz="16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855584" y="3324711"/>
            <a:ext cx="5451231" cy="1200329"/>
          </a:xfrm>
          <a:prstGeom prst="rect">
            <a:avLst/>
          </a:prstGeom>
          <a:ln w="28575">
            <a:solidFill>
              <a:srgbClr val="FF99FF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solidFill>
                  <a:srgbClr val="FF66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これからの季節は、サングラス、つばの広い帽子、</a:t>
            </a:r>
            <a:endParaRPr lang="en-US" altLang="ja-JP" sz="1800" b="1" dirty="0">
              <a:solidFill>
                <a:srgbClr val="FF66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1800" b="1" dirty="0">
                <a:solidFill>
                  <a:srgbClr val="FF66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日傘を利用するなど、紫外線対策をして</a:t>
            </a:r>
            <a:endParaRPr lang="en-US" altLang="ja-JP" sz="1800" b="1" dirty="0">
              <a:solidFill>
                <a:srgbClr val="FF66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1800" b="1" dirty="0">
                <a:solidFill>
                  <a:srgbClr val="FF66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リハトレーナーで下肢筋力を鍛え</a:t>
            </a:r>
            <a:endParaRPr lang="en-US" altLang="ja-JP" sz="1800" b="1" dirty="0">
              <a:solidFill>
                <a:srgbClr val="FF66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/>
            <a:r>
              <a:rPr lang="ja-JP" altLang="en-US" sz="1800" b="1" dirty="0">
                <a:solidFill>
                  <a:srgbClr val="FF6699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青空の下出かけましょう。</a:t>
            </a:r>
            <a:endParaRPr lang="en-US" altLang="ja-JP" sz="1800" b="1" dirty="0">
              <a:solidFill>
                <a:srgbClr val="FF6699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87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4438</TotalTime>
  <Words>282</Words>
  <Application>Microsoft Office PowerPoint</Application>
  <PresentationFormat>ユーザー設定</PresentationFormat>
  <Paragraphs>42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AR P丸ゴシック体M</vt:lpstr>
      <vt:lpstr>AR丸ゴシック体M</vt:lpstr>
      <vt:lpstr>FangSong</vt:lpstr>
      <vt:lpstr>HGP教科書体</vt:lpstr>
      <vt:lpstr>HGP明朝B</vt:lpstr>
      <vt:lpstr>HGS創英角ﾎﾟｯﾌﾟ体</vt:lpstr>
      <vt:lpstr>HG丸ｺﾞｼｯｸM-PRO</vt:lpstr>
      <vt:lpstr>Meiryo UI</vt:lpstr>
      <vt:lpstr>Arial</vt:lpstr>
      <vt:lpstr>Calibri</vt:lpstr>
      <vt:lpstr>Century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サロンオールディーズ</dc:creator>
  <cp:lastModifiedBy>亘 伊藤</cp:lastModifiedBy>
  <cp:revision>366</cp:revision>
  <cp:lastPrinted>2019-03-25T05:30:50Z</cp:lastPrinted>
  <dcterms:created xsi:type="dcterms:W3CDTF">2013-10-15T00:44:33Z</dcterms:created>
  <dcterms:modified xsi:type="dcterms:W3CDTF">2019-03-25T05:48:31Z</dcterms:modified>
</cp:coreProperties>
</file>